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61" r:id="rId4"/>
    <p:sldId id="281" r:id="rId5"/>
    <p:sldId id="286" r:id="rId6"/>
    <p:sldId id="291" r:id="rId7"/>
    <p:sldId id="292" r:id="rId8"/>
    <p:sldId id="293" r:id="rId9"/>
    <p:sldId id="294" r:id="rId10"/>
    <p:sldId id="295" r:id="rId11"/>
    <p:sldId id="259" r:id="rId12"/>
    <p:sldId id="297" r:id="rId13"/>
    <p:sldId id="260" r:id="rId14"/>
    <p:sldId id="284" r:id="rId15"/>
    <p:sldId id="272" r:id="rId16"/>
    <p:sldId id="290" r:id="rId17"/>
    <p:sldId id="273" r:id="rId18"/>
    <p:sldId id="263" r:id="rId19"/>
    <p:sldId id="270" r:id="rId20"/>
    <p:sldId id="265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7207BC19-7437-482D-BFDD-3BB9E034AB84}">
          <p14:sldIdLst>
            <p14:sldId id="256"/>
          </p14:sldIdLst>
        </p14:section>
        <p14:section name="domain adaptation and MMD" id="{48348365-F278-45EA-92B6-9DC1BE33BD36}">
          <p14:sldIdLst>
            <p14:sldId id="278"/>
            <p14:sldId id="261"/>
          </p14:sldIdLst>
        </p14:section>
        <p14:section name="motivation" id="{3928AA88-860E-4A36-83BD-3A3316052006}">
          <p14:sldIdLst>
            <p14:sldId id="281"/>
            <p14:sldId id="286"/>
            <p14:sldId id="291"/>
            <p14:sldId id="292"/>
            <p14:sldId id="293"/>
            <p14:sldId id="294"/>
          </p14:sldIdLst>
        </p14:section>
        <p14:section name="weighted MMD" id="{FBC70398-2780-4358-AA4F-0F02F71B4467}">
          <p14:sldIdLst>
            <p14:sldId id="295"/>
            <p14:sldId id="259"/>
          </p14:sldIdLst>
        </p14:section>
        <p14:section name="weighted DAN" id="{F6193D5C-A693-4DC3-B461-2241995C2372}">
          <p14:sldIdLst>
            <p14:sldId id="297"/>
            <p14:sldId id="260"/>
            <p14:sldId id="284"/>
          </p14:sldIdLst>
        </p14:section>
        <p14:section name="optimization" id="{760D4587-AF75-4BBA-9FA2-293B22D416F8}">
          <p14:sldIdLst>
            <p14:sldId id="272"/>
            <p14:sldId id="290"/>
            <p14:sldId id="273"/>
          </p14:sldIdLst>
        </p14:section>
        <p14:section name="experiment results" id="{CFB1B917-0015-4B72-AD09-13BF7C910155}">
          <p14:sldIdLst>
            <p14:sldId id="263"/>
            <p14:sldId id="270"/>
          </p14:sldIdLst>
        </p14:section>
        <p14:section name="summary" id="{0F456B29-27F4-433E-A79D-24EDA11E8DA2}">
          <p14:sldIdLst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gliang Yan" initials="HY" lastIdx="1" clrIdx="0">
    <p:extLst>
      <p:ext uri="{19B8F6BF-5375-455C-9EA6-DF929625EA0E}">
        <p15:presenceInfo xmlns:p15="http://schemas.microsoft.com/office/powerpoint/2012/main" userId="90ee5ec2fc4361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59" autoAdjust="0"/>
  </p:normalViewPr>
  <p:slideViewPr>
    <p:cSldViewPr snapToGrid="0">
      <p:cViewPr varScale="1">
        <p:scale>
          <a:sx n="58" d="100"/>
          <a:sy n="58" d="100"/>
        </p:scale>
        <p:origin x="964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5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6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D043B-231C-4D2E-A56D-BB92060CAAB3}" type="datetimeFigureOut">
              <a:rPr lang="en-CA" smtClean="0"/>
              <a:t>2017-06-21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55EA6-B296-40F7-9C96-ABBA4D2C78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75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395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589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842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006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374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873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9084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259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9675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883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228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885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954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458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99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84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91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1939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816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872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5EA6-B296-40F7-9C96-ABBA4D2C78D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478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2F4-9D5E-44E3-A547-6DB238FA1175}" type="datetimeFigureOut">
              <a:rPr lang="en-CA" smtClean="0"/>
              <a:t>2017-06-21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110-E0C9-4321-8A75-3DCE4FBDED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23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2F4-9D5E-44E3-A547-6DB238FA1175}" type="datetimeFigureOut">
              <a:rPr lang="en-CA" smtClean="0"/>
              <a:t>2017-06-21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110-E0C9-4321-8A75-3DCE4FBDED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73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2F4-9D5E-44E3-A547-6DB238FA1175}" type="datetimeFigureOut">
              <a:rPr lang="en-CA" smtClean="0"/>
              <a:t>2017-06-21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110-E0C9-4321-8A75-3DCE4FBDED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22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2F4-9D5E-44E3-A547-6DB238FA1175}" type="datetimeFigureOut">
              <a:rPr lang="en-CA" smtClean="0"/>
              <a:t>2017-06-21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110-E0C9-4321-8A75-3DCE4FBDED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60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2F4-9D5E-44E3-A547-6DB238FA1175}" type="datetimeFigureOut">
              <a:rPr lang="en-CA" smtClean="0"/>
              <a:t>2017-06-21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110-E0C9-4321-8A75-3DCE4FBDED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83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2F4-9D5E-44E3-A547-6DB238FA1175}" type="datetimeFigureOut">
              <a:rPr lang="en-CA" smtClean="0"/>
              <a:t>2017-06-21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110-E0C9-4321-8A75-3DCE4FBDED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79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2F4-9D5E-44E3-A547-6DB238FA1175}" type="datetimeFigureOut">
              <a:rPr lang="en-CA" smtClean="0"/>
              <a:t>2017-06-21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110-E0C9-4321-8A75-3DCE4FBDED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88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2F4-9D5E-44E3-A547-6DB238FA1175}" type="datetimeFigureOut">
              <a:rPr lang="en-CA" smtClean="0"/>
              <a:t>2017-06-21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110-E0C9-4321-8A75-3DCE4FBDED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17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2F4-9D5E-44E3-A547-6DB238FA1175}" type="datetimeFigureOut">
              <a:rPr lang="en-CA" smtClean="0"/>
              <a:t>2017-06-21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110-E0C9-4321-8A75-3DCE4FBDED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59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2F4-9D5E-44E3-A547-6DB238FA1175}" type="datetimeFigureOut">
              <a:rPr lang="en-CA" smtClean="0"/>
              <a:t>2017-06-21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110-E0C9-4321-8A75-3DCE4FBDED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987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2F4-9D5E-44E3-A547-6DB238FA1175}" type="datetimeFigureOut">
              <a:rPr lang="en-CA" smtClean="0"/>
              <a:t>2017-06-21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4110-E0C9-4321-8A75-3DCE4FBDED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35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B2F4-9D5E-44E3-A547-6DB238FA1175}" type="datetimeFigureOut">
              <a:rPr lang="en-CA" smtClean="0"/>
              <a:t>2017-06-21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34110-E0C9-4321-8A75-3DCE4FBDED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4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6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8.wmf"/><Relationship Id="rId5" Type="http://schemas.openxmlformats.org/officeDocument/2006/relationships/image" Target="../media/image10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3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436" y="2150917"/>
            <a:ext cx="11101886" cy="1154681"/>
          </a:xfrm>
        </p:spPr>
        <p:txBody>
          <a:bodyPr>
            <a:noAutofit/>
          </a:bodyPr>
          <a:lstStyle/>
          <a:p>
            <a:r>
              <a:rPr lang="en-CA" sz="4000" dirty="0"/>
              <a:t>Mind the class weight bias: weighted maximum mean discrepancy for unsupervised domain adaptation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7557" y="5513219"/>
            <a:ext cx="2441554" cy="909615"/>
          </a:xfrm>
        </p:spPr>
        <p:txBody>
          <a:bodyPr>
            <a:noAutofit/>
          </a:bodyPr>
          <a:lstStyle/>
          <a:p>
            <a:r>
              <a:rPr lang="en-CA" altLang="zh-CN" sz="2800" dirty="0"/>
              <a:t>Hongliang Yan </a:t>
            </a:r>
            <a:r>
              <a:rPr lang="en-CA" sz="2800" dirty="0"/>
              <a:t>2017/06/21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29" y="3305598"/>
            <a:ext cx="9870700" cy="3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527699"/>
            <a:ext cx="3310307" cy="7327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Weighted</a:t>
            </a:r>
            <a:r>
              <a:rPr lang="zh-CN" altLang="en-US" sz="3600" dirty="0"/>
              <a:t> </a:t>
            </a:r>
            <a:r>
              <a:rPr lang="en-CA" altLang="zh-CN" sz="3600" dirty="0"/>
              <a:t>MMD</a:t>
            </a:r>
            <a:endParaRPr lang="en-CA" sz="3600" dirty="0"/>
          </a:p>
        </p:txBody>
      </p:sp>
      <p:sp>
        <p:nvSpPr>
          <p:cNvPr id="5" name="Rectangle 4"/>
          <p:cNvSpPr/>
          <p:nvPr/>
        </p:nvSpPr>
        <p:spPr>
          <a:xfrm>
            <a:off x="435428" y="1253727"/>
            <a:ext cx="10782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zh-CN" sz="2800" dirty="0">
                <a:latin typeface="+mj-lt"/>
              </a:rPr>
              <a:t>Main idea: reweight</a:t>
            </a:r>
            <a:r>
              <a:rPr lang="en-US" altLang="zh-CN" sz="2800" dirty="0">
                <a:latin typeface="+mj-lt"/>
              </a:rPr>
              <a:t>ing</a:t>
            </a:r>
            <a:r>
              <a:rPr lang="en-CA" altLang="zh-CN" sz="2800" dirty="0">
                <a:latin typeface="+mj-lt"/>
              </a:rPr>
              <a:t> classes in source domain so that they have the same class weights as target domain</a:t>
            </a:r>
            <a:endParaRPr lang="zh-CN" altLang="en-US" sz="2800" dirty="0">
              <a:latin typeface="+mj-lt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773307" y="2956988"/>
          <a:ext cx="4394813" cy="67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4" name="Equation" r:id="rId4" imgW="2882880" imgH="444240" progId="Equation.DSMT4">
                  <p:embed/>
                </p:oleObj>
              </mc:Choice>
              <mc:Fallback>
                <p:oleObj name="Equation" r:id="rId4" imgW="2882880" imgH="4442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307" y="2956988"/>
                        <a:ext cx="4394813" cy="676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rrow: Down 23"/>
          <p:cNvSpPr/>
          <p:nvPr/>
        </p:nvSpPr>
        <p:spPr>
          <a:xfrm>
            <a:off x="3272010" y="3773821"/>
            <a:ext cx="385590" cy="45566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247543" y="3637610"/>
          <a:ext cx="15859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5" name="Equation" r:id="rId6" imgW="761760" imgH="241200" progId="Equation.DSMT4">
                  <p:embed/>
                </p:oleObj>
              </mc:Choice>
              <mc:Fallback>
                <p:oleObj name="Equation" r:id="rId6" imgW="761760" imgH="241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47543" y="3637610"/>
                        <a:ext cx="1585913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91733" y="2291960"/>
            <a:ext cx="965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zh-CN" sz="2400" dirty="0">
                <a:latin typeface="+mj-lt"/>
              </a:rPr>
              <a:t>Introducing an auxiliary weight       for each class </a:t>
            </a:r>
            <a:r>
              <a:rPr lang="en-CA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altLang="zh-CN" sz="2400" dirty="0">
                <a:latin typeface="+mj-lt"/>
              </a:rPr>
              <a:t> in source domain</a:t>
            </a:r>
            <a:endParaRPr lang="zh-CN" altLang="en-US" sz="2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821444" y="2247400"/>
          <a:ext cx="436780" cy="52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6" name="Equation" r:id="rId8" imgW="190440" imgH="228600" progId="Equation.DSMT4">
                  <p:embed/>
                </p:oleObj>
              </mc:Choice>
              <mc:Fallback>
                <p:oleObj name="Equation" r:id="rId8" imgW="19044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21444" y="2247400"/>
                        <a:ext cx="436780" cy="524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732048" y="4250422"/>
            <a:ext cx="3465513" cy="657225"/>
            <a:chOff x="2503794" y="3330083"/>
            <a:chExt cx="3465513" cy="657225"/>
          </a:xfrm>
        </p:grpSpPr>
        <p:sp>
          <p:nvSpPr>
            <p:cNvPr id="18" name="Oval 17"/>
            <p:cNvSpPr/>
            <p:nvPr/>
          </p:nvSpPr>
          <p:spPr>
            <a:xfrm>
              <a:off x="2890976" y="3389058"/>
              <a:ext cx="289259" cy="53927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516041" y="3385291"/>
              <a:ext cx="289259" cy="539273"/>
            </a:xfrm>
            <a:prstGeom prst="ellips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2503794" y="3330083"/>
            <a:ext cx="3465513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7" name="Equation" r:id="rId10" imgW="2273040" imgH="431640" progId="Equation.DSMT4">
                    <p:embed/>
                  </p:oleObj>
                </mc:Choice>
                <mc:Fallback>
                  <p:oleObj name="Equation" r:id="rId10" imgW="2273040" imgH="43164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03794" y="3330083"/>
                          <a:ext cx="3465513" cy="657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21132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527699"/>
            <a:ext cx="3310307" cy="7327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Weighted</a:t>
            </a:r>
            <a:r>
              <a:rPr lang="zh-CN" altLang="en-US" sz="3600" dirty="0"/>
              <a:t> </a:t>
            </a:r>
            <a:r>
              <a:rPr lang="en-CA" altLang="zh-CN" sz="3600" dirty="0"/>
              <a:t>MMD</a:t>
            </a:r>
            <a:endParaRPr lang="en-CA" sz="36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92660"/>
              </p:ext>
            </p:extLst>
          </p:nvPr>
        </p:nvGraphicFramePr>
        <p:xfrm>
          <a:off x="6651625" y="2997200"/>
          <a:ext cx="506253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" name="Equation" r:id="rId4" imgW="3098520" imgH="444240" progId="Equation.DSMT4">
                  <p:embed/>
                </p:oleObj>
              </mc:Choice>
              <mc:Fallback>
                <p:oleObj name="Equation" r:id="rId4" imgW="3098520" imgH="4442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1625" y="2997200"/>
                        <a:ext cx="5062538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860960"/>
              </p:ext>
            </p:extLst>
          </p:nvPr>
        </p:nvGraphicFramePr>
        <p:xfrm>
          <a:off x="8159571" y="4210482"/>
          <a:ext cx="3790765" cy="72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" name="Equation" r:id="rId6" imgW="2260440" imgH="431640" progId="Equation.DSMT4">
                  <p:embed/>
                </p:oleObj>
              </mc:Choice>
              <mc:Fallback>
                <p:oleObj name="Equation" r:id="rId6" imgW="2260440" imgH="4316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59571" y="4210482"/>
                        <a:ext cx="3790765" cy="723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35428" y="1253727"/>
            <a:ext cx="10782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zh-CN" sz="2800" dirty="0">
                <a:latin typeface="+mj-lt"/>
              </a:rPr>
              <a:t>Main idea: reweight</a:t>
            </a:r>
            <a:r>
              <a:rPr lang="en-US" altLang="zh-CN" sz="2800" dirty="0">
                <a:latin typeface="+mj-lt"/>
              </a:rPr>
              <a:t>ing</a:t>
            </a:r>
            <a:r>
              <a:rPr lang="en-CA" altLang="zh-CN" sz="2800" dirty="0">
                <a:latin typeface="+mj-lt"/>
              </a:rPr>
              <a:t> classes in source domain so that they have the same class weights as target domain</a:t>
            </a:r>
            <a:endParaRPr lang="zh-CN" altLang="en-US" sz="2800" dirty="0">
              <a:latin typeface="+mj-lt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26892"/>
              </p:ext>
            </p:extLst>
          </p:nvPr>
        </p:nvGraphicFramePr>
        <p:xfrm>
          <a:off x="773307" y="2956988"/>
          <a:ext cx="4394813" cy="67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2" name="Equation" r:id="rId8" imgW="2882880" imgH="444240" progId="Equation.DSMT4">
                  <p:embed/>
                </p:oleObj>
              </mc:Choice>
              <mc:Fallback>
                <p:oleObj name="Equation" r:id="rId8" imgW="2882880" imgH="4442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3307" y="2956988"/>
                        <a:ext cx="4394813" cy="676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rrow: Down 23"/>
          <p:cNvSpPr/>
          <p:nvPr/>
        </p:nvSpPr>
        <p:spPr>
          <a:xfrm>
            <a:off x="3272010" y="3773821"/>
            <a:ext cx="385590" cy="45566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Arrow: Pentagon 7"/>
          <p:cNvSpPr/>
          <p:nvPr/>
        </p:nvSpPr>
        <p:spPr>
          <a:xfrm>
            <a:off x="5168120" y="3523457"/>
            <a:ext cx="1744760" cy="817721"/>
          </a:xfrm>
          <a:prstGeom prst="homePlat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225230"/>
              </p:ext>
            </p:extLst>
          </p:nvPr>
        </p:nvGraphicFramePr>
        <p:xfrm>
          <a:off x="5247543" y="3637610"/>
          <a:ext cx="15859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3" name="Equation" r:id="rId10" imgW="761760" imgH="241200" progId="Equation.DSMT4">
                  <p:embed/>
                </p:oleObj>
              </mc:Choice>
              <mc:Fallback>
                <p:oleObj name="Equation" r:id="rId10" imgW="761760" imgH="241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47543" y="3637610"/>
                        <a:ext cx="1585913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rrow: Down 24"/>
          <p:cNvSpPr/>
          <p:nvPr/>
        </p:nvSpPr>
        <p:spPr>
          <a:xfrm>
            <a:off x="9441466" y="3778378"/>
            <a:ext cx="385590" cy="455665"/>
          </a:xfrm>
          <a:prstGeom prst="downArrow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91733" y="2291960"/>
            <a:ext cx="965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zh-CN" sz="2400" dirty="0">
                <a:latin typeface="+mj-lt"/>
              </a:rPr>
              <a:t>Introducing an auxiliary weight       for each class </a:t>
            </a:r>
            <a:r>
              <a:rPr lang="en-CA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altLang="zh-CN" sz="2400" dirty="0">
                <a:latin typeface="+mj-lt"/>
              </a:rPr>
              <a:t> in source domain</a:t>
            </a:r>
            <a:endParaRPr lang="zh-CN" altLang="en-US" sz="2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20290"/>
              </p:ext>
            </p:extLst>
          </p:nvPr>
        </p:nvGraphicFramePr>
        <p:xfrm>
          <a:off x="4821444" y="2247400"/>
          <a:ext cx="436780" cy="52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4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21444" y="2247400"/>
                        <a:ext cx="436780" cy="524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732048" y="4250422"/>
            <a:ext cx="3465513" cy="657225"/>
            <a:chOff x="2503794" y="3330083"/>
            <a:chExt cx="3465513" cy="657225"/>
          </a:xfrm>
        </p:grpSpPr>
        <p:sp>
          <p:nvSpPr>
            <p:cNvPr id="18" name="Oval 17"/>
            <p:cNvSpPr/>
            <p:nvPr/>
          </p:nvSpPr>
          <p:spPr>
            <a:xfrm>
              <a:off x="2890976" y="3389058"/>
              <a:ext cx="289259" cy="539273"/>
            </a:xfrm>
            <a:prstGeom prst="ellipse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516041" y="3385291"/>
              <a:ext cx="289259" cy="539273"/>
            </a:xfrm>
            <a:prstGeom prst="ellips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5620769"/>
                </p:ext>
              </p:extLst>
            </p:nvPr>
          </p:nvGraphicFramePr>
          <p:xfrm>
            <a:off x="2503794" y="3330083"/>
            <a:ext cx="3465513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65" name="Equation" r:id="rId14" imgW="2273040" imgH="431640" progId="Equation.DSMT4">
                    <p:embed/>
                  </p:oleObj>
                </mc:Choice>
                <mc:Fallback>
                  <p:oleObj name="Equation" r:id="rId14" imgW="2273040" imgH="43164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503794" y="3330083"/>
                          <a:ext cx="3465513" cy="657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9952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23" y="508985"/>
            <a:ext cx="3003398" cy="851004"/>
          </a:xfrm>
        </p:spPr>
        <p:txBody>
          <a:bodyPr>
            <a:normAutofit/>
          </a:bodyPr>
          <a:lstStyle/>
          <a:p>
            <a:r>
              <a:rPr lang="en-CA" sz="3600" dirty="0"/>
              <a:t>Weighted DAN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8914" y="5917380"/>
            <a:ext cx="9808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[4]</a:t>
            </a:r>
            <a:r>
              <a:rPr lang="en-US" altLang="zh-CN" dirty="0"/>
              <a:t> Long M, Cao Y, Wang J. Learning Transferable Features with Deep Adaptation Networks[J]., 2015.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63523" y="1515868"/>
            <a:ext cx="7949972" cy="4494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+mj-lt"/>
              </a:rPr>
              <a:t>Replace MMD with weighted MMD item in DAN[4]: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003675" y="1962150"/>
          <a:ext cx="46767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4" imgW="2997000" imgH="457200" progId="Equation.DSMT4">
                  <p:embed/>
                </p:oleObj>
              </mc:Choice>
              <mc:Fallback>
                <p:oleObj name="Equation" r:id="rId4" imgW="2997000" imgH="457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3675" y="1962150"/>
                        <a:ext cx="467677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99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23" y="508985"/>
            <a:ext cx="3003398" cy="851004"/>
          </a:xfrm>
        </p:spPr>
        <p:txBody>
          <a:bodyPr>
            <a:normAutofit/>
          </a:bodyPr>
          <a:lstStyle/>
          <a:p>
            <a:r>
              <a:rPr lang="en-CA" sz="3600" dirty="0"/>
              <a:t>Weighted DAN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8914" y="5917380"/>
            <a:ext cx="9808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[4]</a:t>
            </a:r>
            <a:r>
              <a:rPr lang="en-US" altLang="zh-CN" dirty="0"/>
              <a:t> Long M, Cao Y, Wang J. Learning Transferable Features with Deep Adaptation Networks[J]., 2015.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63523" y="1515868"/>
            <a:ext cx="7949972" cy="4494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+mj-lt"/>
              </a:rPr>
              <a:t>Replace MMD with weighted MMD item in DAN[4]: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365533"/>
              </p:ext>
            </p:extLst>
          </p:nvPr>
        </p:nvGraphicFramePr>
        <p:xfrm>
          <a:off x="4003675" y="1962150"/>
          <a:ext cx="46767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name="Equation" r:id="rId4" imgW="2997000" imgH="457200" progId="Equation.DSMT4">
                  <p:embed/>
                </p:oleObj>
              </mc:Choice>
              <mc:Fallback>
                <p:oleObj name="Equation" r:id="rId4" imgW="2997000" imgH="457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3675" y="1962150"/>
                        <a:ext cx="467677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858292"/>
              </p:ext>
            </p:extLst>
          </p:nvPr>
        </p:nvGraphicFramePr>
        <p:xfrm>
          <a:off x="3935413" y="4360767"/>
          <a:ext cx="48133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Equation" r:id="rId6" imgW="3085920" imgH="457200" progId="Equation.DSMT4">
                  <p:embed/>
                </p:oleObj>
              </mc:Choice>
              <mc:Fallback>
                <p:oleObj name="Equation" r:id="rId6" imgW="3085920" imgH="457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35413" y="4360767"/>
                        <a:ext cx="4813300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Down 3"/>
          <p:cNvSpPr/>
          <p:nvPr/>
        </p:nvSpPr>
        <p:spPr>
          <a:xfrm>
            <a:off x="6022573" y="2884889"/>
            <a:ext cx="638978" cy="1256497"/>
          </a:xfrm>
          <a:prstGeom prst="down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131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23" y="508985"/>
            <a:ext cx="3003398" cy="851004"/>
          </a:xfrm>
        </p:spPr>
        <p:txBody>
          <a:bodyPr>
            <a:normAutofit/>
          </a:bodyPr>
          <a:lstStyle/>
          <a:p>
            <a:r>
              <a:rPr lang="en-CA" sz="3600" dirty="0"/>
              <a:t>Weighted DAN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1532" y="2690862"/>
            <a:ext cx="10276521" cy="93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1000"/>
              </a:spcBef>
              <a:buFont typeface="+mj-lt"/>
              <a:buAutoNum type="arabicPeriod" startAt="2"/>
            </a:pPr>
            <a:r>
              <a:rPr lang="en-US" altLang="zh-CN" sz="2800" dirty="0">
                <a:ea typeface="+mn-ea"/>
                <a:cs typeface="+mn-cs"/>
              </a:rPr>
              <a:t>To further exploit the unlabeled data in target domain, empirical risk is considered as semi-supervised model in [5]:</a:t>
            </a:r>
            <a:endParaRPr lang="en-CA" sz="2800" dirty="0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8914" y="6179941"/>
            <a:ext cx="9808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[5]</a:t>
            </a:r>
            <a:r>
              <a:rPr lang="en-US" altLang="zh-CN" dirty="0"/>
              <a:t> </a:t>
            </a:r>
            <a:r>
              <a:rPr lang="en-US" altLang="zh-CN" dirty="0" err="1"/>
              <a:t>Amini</a:t>
            </a:r>
            <a:r>
              <a:rPr lang="en-US" altLang="zh-CN" dirty="0"/>
              <a:t>, </a:t>
            </a:r>
            <a:r>
              <a:rPr lang="en-US" altLang="zh-CN" dirty="0" err="1"/>
              <a:t>Massih</a:t>
            </a:r>
            <a:r>
              <a:rPr lang="en-US" altLang="zh-CN" dirty="0"/>
              <a:t>-Reza, and Patrick Gallinari. "Semi-supervised logistic regression." </a:t>
            </a:r>
            <a:r>
              <a:rPr lang="en-US" altLang="zh-CN" i="1" dirty="0"/>
              <a:t>Proceedings of the 15th European Conference on Artificial Intelligence</a:t>
            </a:r>
            <a:r>
              <a:rPr lang="en-US" altLang="zh-CN" dirty="0"/>
              <a:t>. IOS Press, 2002.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63523" y="1515868"/>
            <a:ext cx="7949972" cy="4494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+mj-lt"/>
              </a:rPr>
              <a:t>Replace MMD with Weighted MMD item in DAN[4]: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003675" y="1962150"/>
          <a:ext cx="46767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Equation" r:id="rId4" imgW="2997000" imgH="457200" progId="Equation.DSMT4">
                  <p:embed/>
                </p:oleObj>
              </mc:Choice>
              <mc:Fallback>
                <p:oleObj name="Equation" r:id="rId4" imgW="2997000" imgH="457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3675" y="1962150"/>
                        <a:ext cx="467677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49025"/>
              </p:ext>
            </p:extLst>
          </p:nvPr>
        </p:nvGraphicFramePr>
        <p:xfrm>
          <a:off x="2756693" y="4007398"/>
          <a:ext cx="717073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6" imgW="4597200" imgH="457200" progId="Equation.DSMT4">
                  <p:embed/>
                </p:oleObj>
              </mc:Choice>
              <mc:Fallback>
                <p:oleObj name="Equation" r:id="rId6" imgW="4597200" imgH="457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56693" y="4007398"/>
                        <a:ext cx="7170737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198914" y="5917380"/>
            <a:ext cx="9808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[4]</a:t>
            </a:r>
            <a:r>
              <a:rPr lang="en-US" altLang="zh-CN" dirty="0"/>
              <a:t> Long M, Cao Y, Wang J. Learning Transferable Features with Deep Adaptation Networks[J]., 2015.</a:t>
            </a:r>
          </a:p>
        </p:txBody>
      </p:sp>
    </p:spTree>
    <p:extLst>
      <p:ext uri="{BB962C8B-B14F-4D97-AF65-F5344CB8AC3E}">
        <p14:creationId xmlns:p14="http://schemas.microsoft.com/office/powerpoint/2010/main" val="252298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251145"/>
            <a:ext cx="7184571" cy="799646"/>
          </a:xfrm>
        </p:spPr>
        <p:txBody>
          <a:bodyPr>
            <a:normAutofit/>
          </a:bodyPr>
          <a:lstStyle/>
          <a:p>
            <a:r>
              <a:rPr lang="en-CA" sz="3600" dirty="0"/>
              <a:t>Optimization: an extension of CEM[6]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7677"/>
            <a:ext cx="1524000" cy="493032"/>
          </a:xfrm>
        </p:spPr>
        <p:txBody>
          <a:bodyPr>
            <a:normAutofit/>
          </a:bodyPr>
          <a:lstStyle/>
          <a:p>
            <a:r>
              <a:rPr lang="en-CA" dirty="0">
                <a:latin typeface="+mj-lt"/>
              </a:rPr>
              <a:t>E-step</a:t>
            </a:r>
            <a:r>
              <a:rPr lang="en-US" dirty="0">
                <a:latin typeface="+mj-lt"/>
              </a:rPr>
              <a:t>:</a:t>
            </a:r>
            <a:endParaRPr lang="en-CA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6012008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[7]</a:t>
            </a:r>
            <a:r>
              <a:rPr lang="en-US" altLang="zh-CN" dirty="0"/>
              <a:t> </a:t>
            </a:r>
            <a:r>
              <a:rPr lang="en-US" altLang="zh-CN" dirty="0" err="1"/>
              <a:t>Celeux</a:t>
            </a:r>
            <a:r>
              <a:rPr lang="en-US" altLang="zh-CN" dirty="0"/>
              <a:t>, Gilles, and Gérard </a:t>
            </a:r>
            <a:r>
              <a:rPr lang="en-US" altLang="zh-CN" dirty="0" err="1"/>
              <a:t>Govaert</a:t>
            </a:r>
            <a:r>
              <a:rPr lang="en-US" altLang="zh-CN" dirty="0"/>
              <a:t>. "A classification EM algorithm for clustering and two stochastic versions." </a:t>
            </a:r>
            <a:r>
              <a:rPr lang="en-US" altLang="zh-CN" i="1" dirty="0"/>
              <a:t>Computational statistics &amp; Data analysis</a:t>
            </a:r>
            <a:r>
              <a:rPr lang="en-US" altLang="zh-CN" dirty="0"/>
              <a:t> 14.3 (1992): 315-332.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54865" y="2404758"/>
            <a:ext cx="10017088" cy="524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>
                <a:latin typeface="+mj-lt"/>
              </a:rPr>
              <a:t>Fixed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A" sz="2400" dirty="0">
                <a:latin typeface="+mj-lt"/>
              </a:rPr>
              <a:t>, estimating the class posterior probability                          of target samples: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199" y="901654"/>
            <a:ext cx="7854109" cy="66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Parameters to be</a:t>
            </a:r>
            <a:r>
              <a:rPr lang="zh-CN" altLang="en-US" sz="2800" dirty="0"/>
              <a:t> </a:t>
            </a:r>
            <a:r>
              <a:rPr lang="en-US" altLang="zh-CN" sz="2800" dirty="0"/>
              <a:t>estimated including three parts, i.e.,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198" y="1439690"/>
            <a:ext cx="9290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j-lt"/>
              </a:rPr>
              <a:t>The model </a:t>
            </a:r>
            <a:r>
              <a:rPr lang="en-CA" altLang="zh-CN" sz="2800" dirty="0">
                <a:latin typeface="+mj-lt"/>
              </a:rPr>
              <a:t>is optimized by alternating between three steps 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680450" y="1003300"/>
          <a:ext cx="1447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7" name="Equation" r:id="rId4" imgW="799920" imgH="253800" progId="Equation.DSMT4">
                  <p:embed/>
                </p:oleObj>
              </mc:Choice>
              <mc:Fallback>
                <p:oleObj name="Equation" r:id="rId4" imgW="79992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80450" y="1003300"/>
                        <a:ext cx="144780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286855"/>
              </p:ext>
            </p:extLst>
          </p:nvPr>
        </p:nvGraphicFramePr>
        <p:xfrm>
          <a:off x="6823964" y="2347437"/>
          <a:ext cx="15398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8" name="Equation" r:id="rId6" imgW="850680" imgH="253800" progId="Equation.DSMT4">
                  <p:embed/>
                </p:oleObj>
              </mc:Choice>
              <mc:Fallback>
                <p:oleObj name="Equation" r:id="rId6" imgW="850680" imgH="2538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23964" y="2347437"/>
                        <a:ext cx="1539875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827525"/>
              </p:ext>
            </p:extLst>
          </p:nvPr>
        </p:nvGraphicFramePr>
        <p:xfrm>
          <a:off x="3974402" y="2800221"/>
          <a:ext cx="28495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9" name="Equation" r:id="rId8" imgW="1574640" imgH="253800" progId="Equation.DSMT4">
                  <p:embed/>
                </p:oleObj>
              </mc:Choice>
              <mc:Fallback>
                <p:oleObj name="Equation" r:id="rId8" imgW="157464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74402" y="2800221"/>
                        <a:ext cx="2849562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512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251145"/>
            <a:ext cx="7184571" cy="799646"/>
          </a:xfrm>
        </p:spPr>
        <p:txBody>
          <a:bodyPr>
            <a:normAutofit/>
          </a:bodyPr>
          <a:lstStyle/>
          <a:p>
            <a:r>
              <a:rPr lang="en-CA" sz="3600" dirty="0"/>
              <a:t>Optimization: an extension of CEM[6]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7677"/>
            <a:ext cx="1524000" cy="493032"/>
          </a:xfrm>
        </p:spPr>
        <p:txBody>
          <a:bodyPr>
            <a:normAutofit/>
          </a:bodyPr>
          <a:lstStyle/>
          <a:p>
            <a:r>
              <a:rPr lang="en-CA" dirty="0">
                <a:latin typeface="+mj-lt"/>
              </a:rPr>
              <a:t>E-step</a:t>
            </a:r>
            <a:r>
              <a:rPr lang="en-US" dirty="0">
                <a:latin typeface="+mj-lt"/>
              </a:rPr>
              <a:t>:</a:t>
            </a:r>
            <a:endParaRPr lang="en-CA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6012008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[7]</a:t>
            </a:r>
            <a:r>
              <a:rPr lang="en-US" altLang="zh-CN" dirty="0"/>
              <a:t> </a:t>
            </a:r>
            <a:r>
              <a:rPr lang="en-US" altLang="zh-CN" dirty="0" err="1"/>
              <a:t>Celeux</a:t>
            </a:r>
            <a:r>
              <a:rPr lang="en-US" altLang="zh-CN" dirty="0"/>
              <a:t>, Gilles, and Gérard </a:t>
            </a:r>
            <a:r>
              <a:rPr lang="en-US" altLang="zh-CN" dirty="0" err="1"/>
              <a:t>Govaert</a:t>
            </a:r>
            <a:r>
              <a:rPr lang="en-US" altLang="zh-CN" dirty="0"/>
              <a:t>. "A classification EM algorithm for clustering and two stochastic versions." </a:t>
            </a:r>
            <a:r>
              <a:rPr lang="en-US" altLang="zh-CN" i="1" dirty="0"/>
              <a:t>Computational statistics &amp; Data analysis</a:t>
            </a:r>
            <a:r>
              <a:rPr lang="en-US" altLang="zh-CN" dirty="0"/>
              <a:t> 14.3 (1992): 315-332.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1" y="3319948"/>
            <a:ext cx="1524000" cy="546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+mj-lt"/>
              </a:rPr>
              <a:t>C-step</a:t>
            </a:r>
            <a:r>
              <a:rPr lang="en-US" dirty="0">
                <a:latin typeface="+mj-lt"/>
              </a:rPr>
              <a:t>:</a:t>
            </a:r>
            <a:endParaRPr lang="en-CA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54865" y="2404758"/>
            <a:ext cx="10017088" cy="524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>
                <a:latin typeface="+mj-lt"/>
              </a:rPr>
              <a:t>Fixed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A" sz="2400" dirty="0">
                <a:latin typeface="+mj-lt"/>
              </a:rPr>
              <a:t>, estimating the class posterior probability                          of target samples: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4865" y="3820092"/>
            <a:ext cx="11049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CA" altLang="zh-CN" sz="2400" dirty="0">
                <a:latin typeface="+mj-lt"/>
              </a:rPr>
              <a:t>Assign the pseudo labels             on target domain:</a:t>
            </a:r>
          </a:p>
          <a:p>
            <a:pPr marL="457200" indent="-457200">
              <a:buFont typeface="+mj-ea"/>
              <a:buAutoNum type="circleNumDbPlain"/>
            </a:pPr>
            <a:r>
              <a:rPr lang="en-CA" altLang="zh-CN" sz="2400" dirty="0">
                <a:latin typeface="+mj-lt"/>
              </a:rPr>
              <a:t>update the auxiliary class-specific weights      for source domain: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199" y="901654"/>
            <a:ext cx="7854109" cy="66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Parameters to be</a:t>
            </a:r>
            <a:r>
              <a:rPr lang="zh-CN" altLang="en-US" sz="2800" dirty="0"/>
              <a:t> </a:t>
            </a:r>
            <a:r>
              <a:rPr lang="en-US" altLang="zh-CN" sz="2800" dirty="0"/>
              <a:t>estimated including three parts, i.e.,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198" y="1439690"/>
            <a:ext cx="9290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j-lt"/>
              </a:rPr>
              <a:t>The model </a:t>
            </a:r>
            <a:r>
              <a:rPr lang="en-CA" altLang="zh-CN" sz="2800" dirty="0">
                <a:latin typeface="+mj-lt"/>
              </a:rPr>
              <a:t>is optimized by alternating between three steps 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680450" y="1003300"/>
          <a:ext cx="1447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2" name="Equation" r:id="rId4" imgW="799920" imgH="253800" progId="Equation.DSMT4">
                  <p:embed/>
                </p:oleObj>
              </mc:Choice>
              <mc:Fallback>
                <p:oleObj name="Equation" r:id="rId4" imgW="79992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80450" y="1003300"/>
                        <a:ext cx="144780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823964" y="2347437"/>
          <a:ext cx="15398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3" name="Equation" r:id="rId6" imgW="850680" imgH="253800" progId="Equation.DSMT4">
                  <p:embed/>
                </p:oleObj>
              </mc:Choice>
              <mc:Fallback>
                <p:oleObj name="Equation" r:id="rId6" imgW="850680" imgH="2538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23964" y="2347437"/>
                        <a:ext cx="1539875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974402" y="2800221"/>
          <a:ext cx="28495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4" name="Equation" r:id="rId8" imgW="1574640" imgH="253800" progId="Equation.DSMT4">
                  <p:embed/>
                </p:oleObj>
              </mc:Choice>
              <mc:Fallback>
                <p:oleObj name="Equation" r:id="rId8" imgW="1574640" imgH="253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74402" y="2800221"/>
                        <a:ext cx="2849562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7833350" y="3840593"/>
          <a:ext cx="29876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5" name="Equation" r:id="rId10" imgW="1650960" imgH="317160" progId="Equation.DSMT4">
                  <p:embed/>
                </p:oleObj>
              </mc:Choice>
              <mc:Fallback>
                <p:oleObj name="Equation" r:id="rId10" imgW="1650960" imgH="31716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33350" y="3840593"/>
                        <a:ext cx="298767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4695344" y="3840593"/>
          <a:ext cx="804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6" name="Equation" r:id="rId12" imgW="444240" imgH="253800" progId="Equation.DSMT4">
                  <p:embed/>
                </p:oleObj>
              </mc:Choice>
              <mc:Fallback>
                <p:oleObj name="Equation" r:id="rId12" imgW="444240" imgH="2538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95344" y="3840593"/>
                        <a:ext cx="804863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6705695" y="4256062"/>
          <a:ext cx="425086" cy="33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7" name="Equation" r:id="rId14" imgW="152280" imgH="139680" progId="Equation.DSMT4">
                  <p:embed/>
                </p:oleObj>
              </mc:Choice>
              <mc:Fallback>
                <p:oleObj name="Equation" r:id="rId14" imgW="152280" imgH="13968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05695" y="4256062"/>
                        <a:ext cx="425086" cy="333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401107"/>
              </p:ext>
            </p:extLst>
          </p:nvPr>
        </p:nvGraphicFramePr>
        <p:xfrm>
          <a:off x="1633270" y="4651089"/>
          <a:ext cx="4113212" cy="714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8" name="Equation" r:id="rId16" imgW="2273040" imgH="355320" progId="Equation.DSMT4">
                  <p:embed/>
                </p:oleObj>
              </mc:Choice>
              <mc:Fallback>
                <p:oleObj name="Equation" r:id="rId16" imgW="2273040" imgH="35532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33270" y="4651089"/>
                        <a:ext cx="4113212" cy="714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1633270" y="5282534"/>
          <a:ext cx="642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9" name="Equation" r:id="rId18" imgW="355320" imgH="228600" progId="Equation.DSMT4">
                  <p:embed/>
                </p:oleObj>
              </mc:Choice>
              <mc:Fallback>
                <p:oleObj name="Equation" r:id="rId18" imgW="355320" imgH="2286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33270" y="5282534"/>
                        <a:ext cx="64293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276207" y="5227263"/>
            <a:ext cx="8744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CN" sz="2400" dirty="0">
                <a:latin typeface="+mj-lt"/>
              </a:rPr>
              <a:t>is an indictor function which equals 1 if </a:t>
            </a:r>
            <a:r>
              <a:rPr lang="en-CA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</a:t>
            </a:r>
            <a:r>
              <a:rPr lang="en-CA" altLang="zh-CN" sz="2400" dirty="0">
                <a:latin typeface="+mj-lt"/>
              </a:rPr>
              <a:t>, and equals 0 otherwise.</a:t>
            </a:r>
            <a:endParaRPr lang="zh-CN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671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980"/>
            <a:ext cx="7184571" cy="799646"/>
          </a:xfrm>
        </p:spPr>
        <p:txBody>
          <a:bodyPr>
            <a:normAutofit/>
          </a:bodyPr>
          <a:lstStyle/>
          <a:p>
            <a:r>
              <a:rPr lang="en-CA" sz="3600" dirty="0"/>
              <a:t>Optimization: an extension of CEM[6]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598" y="5982694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[7]</a:t>
            </a:r>
            <a:r>
              <a:rPr lang="en-US" altLang="zh-CN" dirty="0"/>
              <a:t> </a:t>
            </a:r>
            <a:r>
              <a:rPr lang="en-US" altLang="zh-CN" dirty="0" err="1"/>
              <a:t>Celeux</a:t>
            </a:r>
            <a:r>
              <a:rPr lang="en-US" altLang="zh-CN" dirty="0"/>
              <a:t>, Gilles, and Gérard </a:t>
            </a:r>
            <a:r>
              <a:rPr lang="en-US" altLang="zh-CN" dirty="0" err="1"/>
              <a:t>Govaert</a:t>
            </a:r>
            <a:r>
              <a:rPr lang="en-US" altLang="zh-CN" dirty="0"/>
              <a:t>. "A classification EM algorithm for clustering and two stochastic versions." </a:t>
            </a:r>
            <a:r>
              <a:rPr lang="en-US" altLang="zh-CN" i="1" dirty="0"/>
              <a:t>Computational statistics &amp; Data analysis</a:t>
            </a:r>
            <a:r>
              <a:rPr lang="en-US" altLang="zh-CN" dirty="0"/>
              <a:t> 14.3 (1992): 315-332.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8" y="1962910"/>
            <a:ext cx="1676400" cy="49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latin typeface="+mj-lt"/>
              </a:rPr>
              <a:t>M-step</a:t>
            </a:r>
            <a:r>
              <a:rPr lang="en-US" dirty="0">
                <a:latin typeface="+mj-lt"/>
              </a:rPr>
              <a:t>:</a:t>
            </a:r>
            <a:endParaRPr lang="en-CA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4861" y="2457007"/>
            <a:ext cx="8926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zh-CN" sz="2400" dirty="0">
                <a:latin typeface="+mj-lt"/>
              </a:rPr>
              <a:t>Fixed              and     , updating </a:t>
            </a:r>
            <a:r>
              <a:rPr lang="en-CA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CA" altLang="zh-CN" sz="24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zh-CN" sz="2400" dirty="0">
                <a:latin typeface="+mj-lt"/>
              </a:rPr>
              <a:t>The problem is reformulated as: </a:t>
            </a:r>
            <a:endParaRPr lang="en-CA" altLang="zh-CN" sz="2400" dirty="0"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199" y="901654"/>
            <a:ext cx="7854109" cy="66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Parameters to be</a:t>
            </a:r>
            <a:r>
              <a:rPr lang="zh-CN" altLang="en-US" sz="2800" dirty="0"/>
              <a:t> </a:t>
            </a:r>
            <a:r>
              <a:rPr lang="en-US" altLang="zh-CN" sz="2800" dirty="0"/>
              <a:t>estimated including three parts, i.e.,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198" y="1439690"/>
            <a:ext cx="9290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j-lt"/>
              </a:rPr>
              <a:t>The model </a:t>
            </a:r>
            <a:r>
              <a:rPr lang="en-CA" altLang="zh-CN" sz="2800" dirty="0">
                <a:latin typeface="+mj-lt"/>
              </a:rPr>
              <a:t>is optimized by alternating between three steps 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680450" y="1003300"/>
          <a:ext cx="1447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6" name="Equation" r:id="rId4" imgW="799920" imgH="253800" progId="Equation.DSMT4">
                  <p:embed/>
                </p:oleObj>
              </mc:Choice>
              <mc:Fallback>
                <p:oleObj name="Equation" r:id="rId4" imgW="79992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80450" y="1003300"/>
                        <a:ext cx="1447800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694621"/>
              </p:ext>
            </p:extLst>
          </p:nvPr>
        </p:nvGraphicFramePr>
        <p:xfrm>
          <a:off x="1833427" y="2479852"/>
          <a:ext cx="804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7" name="Equation" r:id="rId6" imgW="444240" imgH="253800" progId="Equation.DSMT4">
                  <p:embed/>
                </p:oleObj>
              </mc:Choice>
              <mc:Fallback>
                <p:oleObj name="Equation" r:id="rId6" imgW="444240" imgH="253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3427" y="2479852"/>
                        <a:ext cx="804863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51454"/>
              </p:ext>
            </p:extLst>
          </p:nvPr>
        </p:nvGraphicFramePr>
        <p:xfrm>
          <a:off x="3234350" y="2539734"/>
          <a:ext cx="367768" cy="33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8" name="Equation" r:id="rId8" imgW="152280" imgH="139680" progId="Equation.DSMT4">
                  <p:embed/>
                </p:oleObj>
              </mc:Choice>
              <mc:Fallback>
                <p:oleObj name="Equation" r:id="rId8" imgW="152280" imgH="1396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4350" y="2539734"/>
                        <a:ext cx="367768" cy="333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741719"/>
              </p:ext>
            </p:extLst>
          </p:nvPr>
        </p:nvGraphicFramePr>
        <p:xfrm>
          <a:off x="2576513" y="3055938"/>
          <a:ext cx="65389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9" name="Equation" r:id="rId10" imgW="4190760" imgH="457200" progId="Equation.DSMT4">
                  <p:embed/>
                </p:oleObj>
              </mc:Choice>
              <mc:Fallback>
                <p:oleObj name="Equation" r:id="rId10" imgW="4190760" imgH="4572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76513" y="3055938"/>
                        <a:ext cx="6538912" cy="712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1054861" y="4045168"/>
            <a:ext cx="10380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j-lt"/>
              </a:rPr>
              <a:t>The gradient of the three items is computable and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400" dirty="0">
                <a:latin typeface="+mj-lt"/>
              </a:rPr>
              <a:t> can be optimized by using a mini-batch SGD. </a:t>
            </a:r>
            <a:endParaRPr lang="en-CA" altLang="zh-C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2778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115"/>
            <a:ext cx="3995057" cy="598714"/>
          </a:xfrm>
        </p:spPr>
        <p:txBody>
          <a:bodyPr>
            <a:normAutofit/>
          </a:bodyPr>
          <a:lstStyle/>
          <a:p>
            <a:r>
              <a:rPr lang="en-CA" sz="3600" dirty="0"/>
              <a:t>Experimental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4" y="1436995"/>
            <a:ext cx="5563387" cy="536430"/>
          </a:xfrm>
        </p:spPr>
        <p:txBody>
          <a:bodyPr>
            <a:normAutofit/>
          </a:bodyPr>
          <a:lstStyle/>
          <a:p>
            <a:r>
              <a:rPr lang="en-CA" dirty="0">
                <a:latin typeface="+mj-lt"/>
              </a:rPr>
              <a:t>Comparison with </a:t>
            </a:r>
            <a:r>
              <a:rPr lang="en-US" altLang="zh-CN" dirty="0">
                <a:latin typeface="+mj-lt"/>
              </a:rPr>
              <a:t>state-of-the-arts</a:t>
            </a:r>
            <a:endParaRPr lang="en-CA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89" y="1973425"/>
            <a:ext cx="8908364" cy="3600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653665" y="5703065"/>
            <a:ext cx="5233012" cy="318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dirty="0">
                <a:latin typeface="+mj-lt"/>
              </a:rPr>
              <a:t>Table 1. Experimental results on </a:t>
            </a:r>
            <a:r>
              <a:rPr lang="en-US" altLang="zh-CN" sz="1800" dirty="0">
                <a:latin typeface="+mj-lt"/>
              </a:rPr>
              <a:t>office-10+Caltech-10</a:t>
            </a:r>
            <a:r>
              <a:rPr lang="en-CA" sz="1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434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115"/>
            <a:ext cx="3995057" cy="598714"/>
          </a:xfrm>
        </p:spPr>
        <p:txBody>
          <a:bodyPr>
            <a:normAutofit/>
          </a:bodyPr>
          <a:lstStyle/>
          <a:p>
            <a:r>
              <a:rPr lang="en-CA" sz="3600" dirty="0"/>
              <a:t>Experimental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4" y="1436995"/>
            <a:ext cx="2960915" cy="53643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Empirical analysis</a:t>
            </a:r>
            <a:endParaRPr lang="en-CA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7245" y="5205661"/>
            <a:ext cx="4046012" cy="623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dirty="0"/>
              <a:t>Figure  3. Performance of various model under different class weight bias.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6" y="2340560"/>
            <a:ext cx="4024084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72" y="2329543"/>
            <a:ext cx="6344681" cy="2520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94901" y="5205661"/>
            <a:ext cx="7010940" cy="390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dirty="0"/>
              <a:t>Figure  4. Visualization of the learned features of DAN and </a:t>
            </a:r>
            <a:r>
              <a:rPr lang="en-US" altLang="zh-CN" sz="1800" dirty="0"/>
              <a:t>weighted </a:t>
            </a:r>
            <a:r>
              <a:rPr lang="en-CA" sz="1800" dirty="0"/>
              <a:t>DAN.</a:t>
            </a:r>
          </a:p>
        </p:txBody>
      </p:sp>
    </p:spTree>
    <p:extLst>
      <p:ext uri="{BB962C8B-B14F-4D97-AF65-F5344CB8AC3E}">
        <p14:creationId xmlns:p14="http://schemas.microsoft.com/office/powerpoint/2010/main" val="170668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58" y="419278"/>
            <a:ext cx="3812054" cy="695788"/>
          </a:xfrm>
        </p:spPr>
        <p:txBody>
          <a:bodyPr>
            <a:normAutofit/>
          </a:bodyPr>
          <a:lstStyle/>
          <a:p>
            <a:r>
              <a:rPr lang="en-CA" sz="3600" dirty="0"/>
              <a:t>Domain </a:t>
            </a:r>
            <a:r>
              <a:rPr lang="en-US" altLang="zh-CN" sz="3600" dirty="0"/>
              <a:t>A</a:t>
            </a:r>
            <a:r>
              <a:rPr lang="en-CA" sz="3600" dirty="0"/>
              <a:t>daptation</a:t>
            </a:r>
          </a:p>
        </p:txBody>
      </p:sp>
      <p:sp>
        <p:nvSpPr>
          <p:cNvPr id="4" name="矩形 2"/>
          <p:cNvSpPr/>
          <p:nvPr/>
        </p:nvSpPr>
        <p:spPr>
          <a:xfrm>
            <a:off x="7303203" y="6340461"/>
            <a:ext cx="4533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[1]https://cs.stanford.edu/~jhoffman/domainadapt/</a:t>
            </a:r>
            <a:endParaRPr lang="zh-CN" altLang="en-US" sz="1600" dirty="0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99" y="2000369"/>
            <a:ext cx="4800000" cy="3600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431470" y="5603746"/>
            <a:ext cx="3534659" cy="367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dirty="0">
                <a:latin typeface="+mj-lt"/>
              </a:rPr>
              <a:t>Figure 1. </a:t>
            </a:r>
            <a:r>
              <a:rPr lang="en-US" altLang="zh-CN" sz="1800" dirty="0">
                <a:latin typeface="+mj-lt"/>
              </a:rPr>
              <a:t>Illustration of dataset bias</a:t>
            </a:r>
            <a:r>
              <a:rPr lang="en-CA" sz="1800" dirty="0">
                <a:latin typeface="+mj-lt"/>
              </a:rPr>
              <a:t>.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04058" y="1243544"/>
            <a:ext cx="1914962" cy="576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7571" y="1178816"/>
            <a:ext cx="117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Training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(S</a:t>
            </a:r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ource</a:t>
            </a:r>
            <a:r>
              <a:rPr lang="zh-CN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）</a:t>
            </a:r>
            <a:r>
              <a:rPr lang="en-CA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69125" y="1194009"/>
            <a:ext cx="1144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est</a:t>
            </a:r>
            <a:r>
              <a:rPr lang="en-CA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CA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(Target)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4311" y="1820432"/>
            <a:ext cx="4597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sets are related but under different distributions.</a:t>
            </a:r>
            <a:endParaRPr lang="en-CA" sz="2400" dirty="0"/>
          </a:p>
        </p:txBody>
      </p:sp>
      <p:sp>
        <p:nvSpPr>
          <p:cNvPr id="18" name="Rectangle 17"/>
          <p:cNvSpPr/>
          <p:nvPr/>
        </p:nvSpPr>
        <p:spPr>
          <a:xfrm>
            <a:off x="764311" y="4195829"/>
            <a:ext cx="6040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feature space that combine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discriminativeness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invariance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400" dirty="0"/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601591" y="3695179"/>
            <a:ext cx="2344906" cy="470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0802" y="5012661"/>
            <a:ext cx="1334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/>
              <a:t>source error</a:t>
            </a:r>
            <a:endParaRPr lang="zh-CN" altLang="en-US" b="1" i="1" dirty="0"/>
          </a:p>
        </p:txBody>
      </p:sp>
      <p:sp>
        <p:nvSpPr>
          <p:cNvPr id="22" name="Rectangle 21"/>
          <p:cNvSpPr/>
          <p:nvPr/>
        </p:nvSpPr>
        <p:spPr>
          <a:xfrm>
            <a:off x="4260441" y="5012661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/>
              <a:t>domain discrepancy</a:t>
            </a:r>
            <a:endParaRPr lang="zh-CN" altLang="en-US" b="1" i="1" dirty="0"/>
          </a:p>
        </p:txBody>
      </p:sp>
      <p:sp>
        <p:nvSpPr>
          <p:cNvPr id="24" name="Rectangle 23"/>
          <p:cNvSpPr/>
          <p:nvPr/>
        </p:nvSpPr>
        <p:spPr>
          <a:xfrm>
            <a:off x="83853" y="5012661"/>
            <a:ext cx="103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minimize</a:t>
            </a:r>
            <a:endParaRPr lang="zh-CN" altLang="en-US" dirty="0"/>
          </a:p>
        </p:txBody>
      </p:sp>
      <p:sp>
        <p:nvSpPr>
          <p:cNvPr id="25" name="Rectangle 24"/>
          <p:cNvSpPr/>
          <p:nvPr/>
        </p:nvSpPr>
        <p:spPr>
          <a:xfrm>
            <a:off x="3624939" y="501266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26" name="Rectangle 25"/>
          <p:cNvSpPr/>
          <p:nvPr/>
        </p:nvSpPr>
        <p:spPr>
          <a:xfrm>
            <a:off x="8849133" y="1178816"/>
            <a:ext cx="456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DA</a:t>
            </a:r>
            <a:endParaRPr lang="zh-CN" altLang="en-US" dirty="0"/>
          </a:p>
        </p:txBody>
      </p:sp>
      <p:sp>
        <p:nvSpPr>
          <p:cNvPr id="27" name="Arrow: Right 26"/>
          <p:cNvSpPr/>
          <p:nvPr/>
        </p:nvSpPr>
        <p:spPr>
          <a:xfrm>
            <a:off x="8686471" y="1466005"/>
            <a:ext cx="852055" cy="287007"/>
          </a:xfrm>
          <a:prstGeom prst="rightArrow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011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5914"/>
            <a:ext cx="2296886" cy="634774"/>
          </a:xfrm>
        </p:spPr>
        <p:txBody>
          <a:bodyPr>
            <a:normAutofit/>
          </a:bodyPr>
          <a:lstStyle/>
          <a:p>
            <a:r>
              <a:rPr lang="en-CA" sz="36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3146"/>
          </a:xfrm>
        </p:spPr>
        <p:txBody>
          <a:bodyPr>
            <a:normAutofit/>
          </a:bodyPr>
          <a:lstStyle/>
          <a:p>
            <a:r>
              <a:rPr lang="en-CA" dirty="0"/>
              <a:t>Introduce class-specific weight into MMD to reduce the effect of class weight  bias cross domains.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2823708"/>
            <a:ext cx="8948058" cy="539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Develop WDAN model and optimize it in an CEM framework.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8" y="3546031"/>
            <a:ext cx="10907487" cy="95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Weighted MMD can be applied to other scenarios where MMD is used for distribution distance  measurement, e.g., image generation</a:t>
            </a:r>
          </a:p>
        </p:txBody>
      </p:sp>
    </p:spTree>
    <p:extLst>
      <p:ext uri="{BB962C8B-B14F-4D97-AF65-F5344CB8AC3E}">
        <p14:creationId xmlns:p14="http://schemas.microsoft.com/office/powerpoint/2010/main" val="267601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116" y="2786743"/>
            <a:ext cx="2125684" cy="714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800" dirty="0"/>
              <a:t>Thank</a:t>
            </a:r>
            <a:r>
              <a:rPr lang="en-US" altLang="zh-CN" sz="4800" dirty="0"/>
              <a:t>s!</a:t>
            </a:r>
            <a:endParaRPr lang="en-CA" sz="4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327595" y="5490287"/>
            <a:ext cx="5193845" cy="984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dirty="0"/>
              <a:t>Paper &amp; code are available</a:t>
            </a:r>
          </a:p>
          <a:p>
            <a:pPr algn="l"/>
            <a:r>
              <a:rPr lang="en-CA" dirty="0"/>
              <a:t>Paper: https://arxiv.org/abs/1705.00609</a:t>
            </a:r>
          </a:p>
          <a:p>
            <a:pPr algn="l"/>
            <a:r>
              <a:rPr lang="en-CA" dirty="0"/>
              <a:t>Code: https://github.com/yhldhit/WMMD-Caffe</a:t>
            </a:r>
          </a:p>
        </p:txBody>
      </p:sp>
    </p:spTree>
    <p:extLst>
      <p:ext uri="{BB962C8B-B14F-4D97-AF65-F5344CB8AC3E}">
        <p14:creationId xmlns:p14="http://schemas.microsoft.com/office/powerpoint/2010/main" val="158098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1852"/>
            <a:ext cx="7173191" cy="657974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Maximum Mean Discrepancy (MMD)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85104"/>
            <a:ext cx="3879273" cy="463760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+mj-lt"/>
              </a:rPr>
              <a:t>An empirical estimate</a:t>
            </a:r>
            <a:endParaRPr lang="en-CA" dirty="0"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084074"/>
              </p:ext>
            </p:extLst>
          </p:nvPr>
        </p:nvGraphicFramePr>
        <p:xfrm>
          <a:off x="3132829" y="2380662"/>
          <a:ext cx="5549255" cy="62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name="Equation" r:id="rId4" imgW="3035160" imgH="342720" progId="Equation.DSMT4">
                  <p:embed/>
                </p:oleObj>
              </mc:Choice>
              <mc:Fallback>
                <p:oleObj name="Equation" r:id="rId4" imgW="3035160" imgH="342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2829" y="2380662"/>
                        <a:ext cx="5549255" cy="626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112821"/>
              </p:ext>
            </p:extLst>
          </p:nvPr>
        </p:nvGraphicFramePr>
        <p:xfrm>
          <a:off x="3464209" y="3776144"/>
          <a:ext cx="4886494" cy="75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" name="Equation" r:id="rId6" imgW="2882880" imgH="444240" progId="Equation.DSMT4">
                  <p:embed/>
                </p:oleObj>
              </mc:Choice>
              <mc:Fallback>
                <p:oleObj name="Equation" r:id="rId6" imgW="2882880" imgH="4442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4209" y="3776144"/>
                        <a:ext cx="4886494" cy="752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739832" y="1342335"/>
            <a:ext cx="9263484" cy="107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+mj-lt"/>
              </a:rPr>
              <a:t>representing distances between distributions as distances between mean embeddings of features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544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1738"/>
            <a:ext cx="2345675" cy="645659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Motivation</a:t>
            </a:r>
            <a:endParaRPr lang="en-CA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0093" y="1218635"/>
            <a:ext cx="10494025" cy="52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i="1" dirty="0">
                <a:latin typeface="+mj-lt"/>
              </a:rPr>
              <a:t>Class weight bias</a:t>
            </a:r>
            <a:r>
              <a:rPr lang="en-CA" dirty="0">
                <a:latin typeface="+mj-lt"/>
              </a:rPr>
              <a:t> cross domains </a:t>
            </a:r>
            <a:r>
              <a:rPr lang="en-US" altLang="zh-CN" dirty="0">
                <a:latin typeface="+mj-lt"/>
              </a:rPr>
              <a:t>remains unsolved but ubiquitous</a:t>
            </a:r>
            <a:endParaRPr lang="en-CA" dirty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78020"/>
              </p:ext>
            </p:extLst>
          </p:nvPr>
        </p:nvGraphicFramePr>
        <p:xfrm>
          <a:off x="1543280" y="1980464"/>
          <a:ext cx="4394813" cy="67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" name="Equation" r:id="rId4" imgW="2882880" imgH="444240" progId="Equation.DSMT4">
                  <p:embed/>
                </p:oleObj>
              </mc:Choice>
              <mc:Fallback>
                <p:oleObj name="Equation" r:id="rId4" imgW="2882880" imgH="4442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3280" y="1980464"/>
                        <a:ext cx="4394813" cy="676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12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1738"/>
            <a:ext cx="2345675" cy="645659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Motivation</a:t>
            </a:r>
            <a:endParaRPr lang="en-CA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0093" y="1218635"/>
            <a:ext cx="10494025" cy="52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i="1" dirty="0">
                <a:latin typeface="+mj-lt"/>
              </a:rPr>
              <a:t>Class weight bias</a:t>
            </a:r>
            <a:r>
              <a:rPr lang="en-CA" dirty="0">
                <a:latin typeface="+mj-lt"/>
              </a:rPr>
              <a:t> cross domains </a:t>
            </a:r>
            <a:r>
              <a:rPr lang="en-US" altLang="zh-CN" dirty="0">
                <a:latin typeface="+mj-lt"/>
              </a:rPr>
              <a:t>remains unsolved but ubiquitous</a:t>
            </a:r>
            <a:endParaRPr lang="en-CA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43280" y="1980464"/>
            <a:ext cx="4912964" cy="2502873"/>
            <a:chOff x="838200" y="2024533"/>
            <a:chExt cx="4912964" cy="2502873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838200" y="2024533"/>
            <a:ext cx="4394813" cy="676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6" name="Equation" r:id="rId4" imgW="2882880" imgH="444240" progId="Equation.DSMT4">
                    <p:embed/>
                  </p:oleObj>
                </mc:Choice>
                <mc:Fallback>
                  <p:oleObj name="Equation" r:id="rId4" imgW="2882880" imgH="44424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38200" y="2024533"/>
                          <a:ext cx="4394813" cy="6764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Arrow: Down 18"/>
            <p:cNvSpPr/>
            <p:nvPr/>
          </p:nvSpPr>
          <p:spPr>
            <a:xfrm>
              <a:off x="3830199" y="2787725"/>
              <a:ext cx="385590" cy="455665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2667269" y="4160694"/>
            <a:ext cx="2711450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7" name="Equation" r:id="rId6" imgW="1777680" imgH="241200" progId="Equation.DSMT4">
                    <p:embed/>
                  </p:oleObj>
                </mc:Choice>
                <mc:Fallback>
                  <p:oleObj name="Equation" r:id="rId6" imgW="1777680" imgH="2412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67269" y="4160694"/>
                          <a:ext cx="2711450" cy="366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Group 20"/>
            <p:cNvGrpSpPr/>
            <p:nvPr/>
          </p:nvGrpSpPr>
          <p:grpSpPr>
            <a:xfrm>
              <a:off x="2285651" y="3289723"/>
              <a:ext cx="3465513" cy="657225"/>
              <a:chOff x="2503794" y="3330083"/>
              <a:chExt cx="3465513" cy="65722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890976" y="3389058"/>
                <a:ext cx="289259" cy="53927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516041" y="3385291"/>
                <a:ext cx="289259" cy="539273"/>
              </a:xfrm>
              <a:prstGeom prst="ellips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503794" y="3330083"/>
              <a:ext cx="3465513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98" name="Equation" r:id="rId8" imgW="2273040" imgH="431640" progId="Equation.DSMT4">
                      <p:embed/>
                    </p:oleObj>
                  </mc:Choice>
                  <mc:Fallback>
                    <p:oleObj name="Equation" r:id="rId8" imgW="2273040" imgH="431640" progId="Equation.DSMT4">
                      <p:embed/>
                      <p:pic>
                        <p:nvPicPr>
                          <p:cNvPr id="24" name="Object 23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2503794" y="3330083"/>
                            <a:ext cx="3465513" cy="657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" name="Minus Sign 4"/>
          <p:cNvSpPr/>
          <p:nvPr/>
        </p:nvSpPr>
        <p:spPr>
          <a:xfrm flipV="1">
            <a:off x="5147607" y="3778340"/>
            <a:ext cx="1130385" cy="45719"/>
          </a:xfrm>
          <a:prstGeom prst="mathMinu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Minus Sign 14"/>
          <p:cNvSpPr/>
          <p:nvPr/>
        </p:nvSpPr>
        <p:spPr>
          <a:xfrm>
            <a:off x="3522542" y="3788012"/>
            <a:ext cx="1130385" cy="61346"/>
          </a:xfrm>
          <a:prstGeom prst="mathMinus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00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1738"/>
            <a:ext cx="2345675" cy="645659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Motivation</a:t>
            </a:r>
            <a:endParaRPr lang="en-CA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0093" y="1218635"/>
            <a:ext cx="10494025" cy="52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i="1" dirty="0">
                <a:latin typeface="+mj-lt"/>
              </a:rPr>
              <a:t>Class weight bias</a:t>
            </a:r>
            <a:r>
              <a:rPr lang="en-CA" dirty="0">
                <a:latin typeface="+mj-lt"/>
              </a:rPr>
              <a:t> cross domains </a:t>
            </a:r>
            <a:r>
              <a:rPr lang="en-US" altLang="zh-CN" dirty="0">
                <a:latin typeface="+mj-lt"/>
              </a:rPr>
              <a:t>remains unsolved but ubiquitous</a:t>
            </a:r>
            <a:endParaRPr lang="en-CA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43280" y="1980464"/>
            <a:ext cx="4912964" cy="2502873"/>
            <a:chOff x="838200" y="2024533"/>
            <a:chExt cx="4912964" cy="2502873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838200" y="2024533"/>
            <a:ext cx="4394813" cy="676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07" name="Equation" r:id="rId4" imgW="2882880" imgH="444240" progId="Equation.DSMT4">
                    <p:embed/>
                  </p:oleObj>
                </mc:Choice>
                <mc:Fallback>
                  <p:oleObj name="Equation" r:id="rId4" imgW="2882880" imgH="44424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38200" y="2024533"/>
                          <a:ext cx="4394813" cy="6764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Arrow: Down 18"/>
            <p:cNvSpPr/>
            <p:nvPr/>
          </p:nvSpPr>
          <p:spPr>
            <a:xfrm>
              <a:off x="3830199" y="2787725"/>
              <a:ext cx="385590" cy="455665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2667269" y="4160694"/>
            <a:ext cx="2711450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08" name="Equation" r:id="rId6" imgW="1777680" imgH="241200" progId="Equation.DSMT4">
                    <p:embed/>
                  </p:oleObj>
                </mc:Choice>
                <mc:Fallback>
                  <p:oleObj name="Equation" r:id="rId6" imgW="1777680" imgH="2412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67269" y="4160694"/>
                          <a:ext cx="2711450" cy="366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Group 20"/>
            <p:cNvGrpSpPr/>
            <p:nvPr/>
          </p:nvGrpSpPr>
          <p:grpSpPr>
            <a:xfrm>
              <a:off x="2285651" y="3289723"/>
              <a:ext cx="3465513" cy="657225"/>
              <a:chOff x="2503794" y="3330083"/>
              <a:chExt cx="3465513" cy="65722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890976" y="3389058"/>
                <a:ext cx="289259" cy="53927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516041" y="3385291"/>
                <a:ext cx="289259" cy="539273"/>
              </a:xfrm>
              <a:prstGeom prst="ellips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503794" y="3330083"/>
              <a:ext cx="3465513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09" name="Equation" r:id="rId8" imgW="2273040" imgH="431640" progId="Equation.DSMT4">
                      <p:embed/>
                    </p:oleObj>
                  </mc:Choice>
                  <mc:Fallback>
                    <p:oleObj name="Equation" r:id="rId8" imgW="2273040" imgH="431640" progId="Equation.DSMT4">
                      <p:embed/>
                      <p:pic>
                        <p:nvPicPr>
                          <p:cNvPr id="24" name="Object 23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2503794" y="3330083"/>
                            <a:ext cx="3465513" cy="657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extBox 12"/>
          <p:cNvSpPr txBox="1"/>
          <p:nvPr/>
        </p:nvSpPr>
        <p:spPr>
          <a:xfrm>
            <a:off x="7023419" y="2647063"/>
            <a:ext cx="500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400" dirty="0">
                <a:latin typeface="+mj-lt"/>
              </a:rPr>
              <a:t>Changes in sample selection criteria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8494" y="1980464"/>
            <a:ext cx="5953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class weight bias should be removed: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0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1738"/>
            <a:ext cx="2345675" cy="645659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Motivation</a:t>
            </a:r>
            <a:endParaRPr lang="en-CA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0093" y="1218635"/>
            <a:ext cx="10494025" cy="52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i="1" dirty="0">
                <a:latin typeface="+mj-lt"/>
              </a:rPr>
              <a:t>Class weight bias</a:t>
            </a:r>
            <a:r>
              <a:rPr lang="en-CA" dirty="0">
                <a:latin typeface="+mj-lt"/>
              </a:rPr>
              <a:t> cross domains </a:t>
            </a:r>
            <a:r>
              <a:rPr lang="en-US" altLang="zh-CN" dirty="0">
                <a:latin typeface="+mj-lt"/>
              </a:rPr>
              <a:t>remains unsolved but ubiquitous</a:t>
            </a:r>
            <a:endParaRPr lang="en-CA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43280" y="1980464"/>
            <a:ext cx="4912964" cy="2502873"/>
            <a:chOff x="838200" y="2024533"/>
            <a:chExt cx="4912964" cy="2502873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838200" y="2024533"/>
            <a:ext cx="4394813" cy="676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8" name="Equation" r:id="rId4" imgW="2882880" imgH="444240" progId="Equation.DSMT4">
                    <p:embed/>
                  </p:oleObj>
                </mc:Choice>
                <mc:Fallback>
                  <p:oleObj name="Equation" r:id="rId4" imgW="2882880" imgH="44424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38200" y="2024533"/>
                          <a:ext cx="4394813" cy="6764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Arrow: Down 18"/>
            <p:cNvSpPr/>
            <p:nvPr/>
          </p:nvSpPr>
          <p:spPr>
            <a:xfrm>
              <a:off x="3830199" y="2787725"/>
              <a:ext cx="385590" cy="455665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2667269" y="4160694"/>
            <a:ext cx="2711450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9" name="Equation" r:id="rId6" imgW="1777680" imgH="241200" progId="Equation.DSMT4">
                    <p:embed/>
                  </p:oleObj>
                </mc:Choice>
                <mc:Fallback>
                  <p:oleObj name="Equation" r:id="rId6" imgW="1777680" imgH="2412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67269" y="4160694"/>
                          <a:ext cx="2711450" cy="366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Group 20"/>
            <p:cNvGrpSpPr/>
            <p:nvPr/>
          </p:nvGrpSpPr>
          <p:grpSpPr>
            <a:xfrm>
              <a:off x="2285651" y="3289723"/>
              <a:ext cx="3465513" cy="657225"/>
              <a:chOff x="2503794" y="3330083"/>
              <a:chExt cx="3465513" cy="65722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890976" y="3389058"/>
                <a:ext cx="289259" cy="53927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516041" y="3385291"/>
                <a:ext cx="289259" cy="539273"/>
              </a:xfrm>
              <a:prstGeom prst="ellips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503794" y="3330083"/>
              <a:ext cx="3465513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730" name="Equation" r:id="rId8" imgW="2273040" imgH="431640" progId="Equation.DSMT4">
                      <p:embed/>
                    </p:oleObj>
                  </mc:Choice>
                  <mc:Fallback>
                    <p:oleObj name="Equation" r:id="rId8" imgW="2273040" imgH="431640" progId="Equation.DSMT4">
                      <p:embed/>
                      <p:pic>
                        <p:nvPicPr>
                          <p:cNvPr id="24" name="Object 23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2503794" y="3330083"/>
                            <a:ext cx="3465513" cy="657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extBox 12"/>
          <p:cNvSpPr txBox="1"/>
          <p:nvPr/>
        </p:nvSpPr>
        <p:spPr>
          <a:xfrm>
            <a:off x="7023419" y="2647063"/>
            <a:ext cx="500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400" dirty="0">
                <a:latin typeface="+mj-lt"/>
              </a:rPr>
              <a:t>Changes in sample selection criteria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8494" y="1980464"/>
            <a:ext cx="5953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class weight bias should be removed: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38" y="3300862"/>
            <a:ext cx="5735981" cy="2939167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955629" y="6238060"/>
            <a:ext cx="6400800" cy="400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dirty="0">
                <a:latin typeface="+mj-lt"/>
              </a:rPr>
              <a:t>Figure </a:t>
            </a:r>
            <a:r>
              <a:rPr lang="en-US" altLang="zh-CN" sz="1800" dirty="0">
                <a:latin typeface="+mj-lt"/>
              </a:rPr>
              <a:t>2</a:t>
            </a:r>
            <a:r>
              <a:rPr lang="en-CA" sz="1800" dirty="0">
                <a:latin typeface="+mj-lt"/>
              </a:rPr>
              <a:t>. Class prior distribution of three digit recognition datasets.</a:t>
            </a:r>
          </a:p>
        </p:txBody>
      </p:sp>
    </p:spTree>
    <p:extLst>
      <p:ext uri="{BB962C8B-B14F-4D97-AF65-F5344CB8AC3E}">
        <p14:creationId xmlns:p14="http://schemas.microsoft.com/office/powerpoint/2010/main" val="90572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1738"/>
            <a:ext cx="2345675" cy="645659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Motivation</a:t>
            </a:r>
            <a:endParaRPr lang="en-CA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0093" y="1218635"/>
            <a:ext cx="10494025" cy="52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i="1" dirty="0">
                <a:latin typeface="+mj-lt"/>
              </a:rPr>
              <a:t>Class weight bias</a:t>
            </a:r>
            <a:r>
              <a:rPr lang="en-CA" dirty="0">
                <a:latin typeface="+mj-lt"/>
              </a:rPr>
              <a:t> cross domains </a:t>
            </a:r>
            <a:r>
              <a:rPr lang="en-US" altLang="zh-CN" dirty="0">
                <a:latin typeface="+mj-lt"/>
              </a:rPr>
              <a:t>remains unsolved but ubiquitous</a:t>
            </a:r>
            <a:endParaRPr lang="en-CA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43280" y="1980464"/>
            <a:ext cx="4912964" cy="2502873"/>
            <a:chOff x="838200" y="2024533"/>
            <a:chExt cx="4912964" cy="2502873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838200" y="2024533"/>
            <a:ext cx="4394813" cy="676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52" name="Equation" r:id="rId4" imgW="2882880" imgH="444240" progId="Equation.DSMT4">
                    <p:embed/>
                  </p:oleObj>
                </mc:Choice>
                <mc:Fallback>
                  <p:oleObj name="Equation" r:id="rId4" imgW="2882880" imgH="44424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38200" y="2024533"/>
                          <a:ext cx="4394813" cy="6764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Arrow: Down 18"/>
            <p:cNvSpPr/>
            <p:nvPr/>
          </p:nvSpPr>
          <p:spPr>
            <a:xfrm>
              <a:off x="3830199" y="2787725"/>
              <a:ext cx="385590" cy="455665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2667269" y="4160694"/>
            <a:ext cx="2711450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53" name="Equation" r:id="rId6" imgW="1777680" imgH="241200" progId="Equation.DSMT4">
                    <p:embed/>
                  </p:oleObj>
                </mc:Choice>
                <mc:Fallback>
                  <p:oleObj name="Equation" r:id="rId6" imgW="1777680" imgH="2412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67269" y="4160694"/>
                          <a:ext cx="2711450" cy="366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Group 20"/>
            <p:cNvGrpSpPr/>
            <p:nvPr/>
          </p:nvGrpSpPr>
          <p:grpSpPr>
            <a:xfrm>
              <a:off x="2285651" y="3289723"/>
              <a:ext cx="3465513" cy="657225"/>
              <a:chOff x="2503794" y="3330083"/>
              <a:chExt cx="3465513" cy="65722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890976" y="3389058"/>
                <a:ext cx="289259" cy="53927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516041" y="3385291"/>
                <a:ext cx="289259" cy="539273"/>
              </a:xfrm>
              <a:prstGeom prst="ellips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503794" y="3330083"/>
              <a:ext cx="3465513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54" name="Equation" r:id="rId8" imgW="2273040" imgH="431640" progId="Equation.DSMT4">
                      <p:embed/>
                    </p:oleObj>
                  </mc:Choice>
                  <mc:Fallback>
                    <p:oleObj name="Equation" r:id="rId8" imgW="2273040" imgH="431640" progId="Equation.DSMT4">
                      <p:embed/>
                      <p:pic>
                        <p:nvPicPr>
                          <p:cNvPr id="24" name="Object 23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2503794" y="3330083"/>
                            <a:ext cx="3465513" cy="657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extBox 12"/>
          <p:cNvSpPr txBox="1"/>
          <p:nvPr/>
        </p:nvSpPr>
        <p:spPr>
          <a:xfrm>
            <a:off x="7023419" y="2647063"/>
            <a:ext cx="500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400" dirty="0">
                <a:latin typeface="+mj-lt"/>
              </a:rPr>
              <a:t>Changes in sample selection criteria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8494" y="1980464"/>
            <a:ext cx="5953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class weight bias should be removed: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23419" y="3424636"/>
            <a:ext cx="50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lang="en-US" altLang="zh-CN" sz="2400" dirty="0">
                <a:latin typeface="+mj-lt"/>
              </a:rPr>
              <a:t>Applications are not concerned with class prior distribution </a:t>
            </a:r>
            <a:endParaRPr lang="zh-CN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317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1738"/>
            <a:ext cx="2345675" cy="645659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Motivation</a:t>
            </a:r>
            <a:endParaRPr lang="en-CA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0093" y="1218635"/>
            <a:ext cx="10494025" cy="52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i="1" dirty="0">
                <a:latin typeface="+mj-lt"/>
              </a:rPr>
              <a:t>Class weight bias</a:t>
            </a:r>
            <a:r>
              <a:rPr lang="en-CA" dirty="0">
                <a:latin typeface="+mj-lt"/>
              </a:rPr>
              <a:t> cross domains </a:t>
            </a:r>
            <a:r>
              <a:rPr lang="en-US" altLang="zh-CN" dirty="0">
                <a:latin typeface="+mj-lt"/>
              </a:rPr>
              <a:t>remains unsolved but ubiquitous</a:t>
            </a:r>
            <a:endParaRPr lang="en-CA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43280" y="1980464"/>
            <a:ext cx="4912964" cy="2502873"/>
            <a:chOff x="838200" y="2024533"/>
            <a:chExt cx="4912964" cy="2502873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838200" y="2024533"/>
            <a:ext cx="4394813" cy="676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73" name="Equation" r:id="rId4" imgW="2882880" imgH="444240" progId="Equation.DSMT4">
                    <p:embed/>
                  </p:oleObj>
                </mc:Choice>
                <mc:Fallback>
                  <p:oleObj name="Equation" r:id="rId4" imgW="2882880" imgH="44424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38200" y="2024533"/>
                          <a:ext cx="4394813" cy="6764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Arrow: Down 18"/>
            <p:cNvSpPr/>
            <p:nvPr/>
          </p:nvSpPr>
          <p:spPr>
            <a:xfrm>
              <a:off x="3830199" y="2787725"/>
              <a:ext cx="385590" cy="455665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2667269" y="4160694"/>
            <a:ext cx="2711450" cy="36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74" name="Equation" r:id="rId6" imgW="1777680" imgH="241200" progId="Equation.DSMT4">
                    <p:embed/>
                  </p:oleObj>
                </mc:Choice>
                <mc:Fallback>
                  <p:oleObj name="Equation" r:id="rId6" imgW="1777680" imgH="2412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67269" y="4160694"/>
                          <a:ext cx="2711450" cy="366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Group 20"/>
            <p:cNvGrpSpPr/>
            <p:nvPr/>
          </p:nvGrpSpPr>
          <p:grpSpPr>
            <a:xfrm>
              <a:off x="2285651" y="3289723"/>
              <a:ext cx="3465513" cy="657225"/>
              <a:chOff x="2503794" y="3330083"/>
              <a:chExt cx="3465513" cy="65722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890976" y="3389058"/>
                <a:ext cx="289259" cy="539273"/>
              </a:xfrm>
              <a:prstGeom prst="ellipse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516041" y="3385291"/>
                <a:ext cx="289259" cy="539273"/>
              </a:xfrm>
              <a:prstGeom prst="ellips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503794" y="3330083"/>
              <a:ext cx="3465513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75" name="Equation" r:id="rId8" imgW="2273040" imgH="431640" progId="Equation.DSMT4">
                      <p:embed/>
                    </p:oleObj>
                  </mc:Choice>
                  <mc:Fallback>
                    <p:oleObj name="Equation" r:id="rId8" imgW="2273040" imgH="431640" progId="Equation.DSMT4">
                      <p:embed/>
                      <p:pic>
                        <p:nvPicPr>
                          <p:cNvPr id="24" name="Object 23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2503794" y="3330083"/>
                            <a:ext cx="3465513" cy="657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" name="TextBox 12"/>
          <p:cNvSpPr txBox="1"/>
          <p:nvPr/>
        </p:nvSpPr>
        <p:spPr>
          <a:xfrm>
            <a:off x="7023419" y="2647063"/>
            <a:ext cx="500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2400" dirty="0">
                <a:latin typeface="+mj-lt"/>
              </a:rPr>
              <a:t>Changes in sample selection criteria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8494" y="1980464"/>
            <a:ext cx="5953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class weight bias should be removed: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23419" y="3424636"/>
            <a:ext cx="50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ea"/>
              <a:buAutoNum type="circleNumDbPlain" startAt="2"/>
            </a:pPr>
            <a:r>
              <a:rPr lang="en-US" altLang="zh-CN" sz="2400" dirty="0">
                <a:latin typeface="+mj-lt"/>
              </a:rPr>
              <a:t>Applications are not concerned with class prior distribution </a:t>
            </a:r>
            <a:endParaRPr lang="zh-CN" altLang="en-US" sz="2400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90023" y="4299981"/>
            <a:ext cx="4342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CA" altLang="zh-CN" sz="2000" dirty="0">
                <a:latin typeface="+mj-lt"/>
              </a:rPr>
              <a:t>MMD can be minimized by either learning domain invariant representation or preserving the class weights in source domain.</a:t>
            </a:r>
          </a:p>
        </p:txBody>
      </p:sp>
    </p:spTree>
    <p:extLst>
      <p:ext uri="{BB962C8B-B14F-4D97-AF65-F5344CB8AC3E}">
        <p14:creationId xmlns:p14="http://schemas.microsoft.com/office/powerpoint/2010/main" val="154710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4835</TotalTime>
  <Words>883</Words>
  <Application>Microsoft Office PowerPoint</Application>
  <PresentationFormat>Widescreen</PresentationFormat>
  <Paragraphs>120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Arial</vt:lpstr>
      <vt:lpstr>Calibri</vt:lpstr>
      <vt:lpstr>Calibri Light</vt:lpstr>
      <vt:lpstr>Times New Roman</vt:lpstr>
      <vt:lpstr>Office Theme</vt:lpstr>
      <vt:lpstr>Equation</vt:lpstr>
      <vt:lpstr>Mind the class weight bias: weighted maximum mean discrepancy for unsupervised domain adaptation</vt:lpstr>
      <vt:lpstr>Domain Adaptation</vt:lpstr>
      <vt:lpstr>Maximum Mean Discrepancy (MMD)</vt:lpstr>
      <vt:lpstr>Motivation</vt:lpstr>
      <vt:lpstr>Motivation</vt:lpstr>
      <vt:lpstr>Motivation</vt:lpstr>
      <vt:lpstr>Motivation</vt:lpstr>
      <vt:lpstr>Motivation</vt:lpstr>
      <vt:lpstr>Motivation</vt:lpstr>
      <vt:lpstr>Weighted MMD</vt:lpstr>
      <vt:lpstr>Weighted MMD</vt:lpstr>
      <vt:lpstr>Weighted DAN</vt:lpstr>
      <vt:lpstr>Weighted DAN</vt:lpstr>
      <vt:lpstr>Weighted DAN</vt:lpstr>
      <vt:lpstr>Optimization: an extension of CEM[6] </vt:lpstr>
      <vt:lpstr>Optimization: an extension of CEM[6] </vt:lpstr>
      <vt:lpstr>Optimization: an extension of CEM[6] </vt:lpstr>
      <vt:lpstr>Experimental results </vt:lpstr>
      <vt:lpstr>Experimental results 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Matrix</dc:creator>
  <cp:lastModifiedBy>Hongliang Yan</cp:lastModifiedBy>
  <cp:revision>199</cp:revision>
  <dcterms:created xsi:type="dcterms:W3CDTF">2017-06-16T16:46:01Z</dcterms:created>
  <dcterms:modified xsi:type="dcterms:W3CDTF">2017-06-21T14:20:06Z</dcterms:modified>
</cp:coreProperties>
</file>